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1" r:id="rId3"/>
    <p:sldId id="257" r:id="rId4"/>
    <p:sldId id="258" r:id="rId5"/>
    <p:sldId id="259" r:id="rId6"/>
    <p:sldId id="294" r:id="rId7"/>
    <p:sldId id="302" r:id="rId8"/>
    <p:sldId id="303" r:id="rId9"/>
    <p:sldId id="262" r:id="rId10"/>
    <p:sldId id="263" r:id="rId11"/>
    <p:sldId id="266" r:id="rId12"/>
    <p:sldId id="304" r:id="rId13"/>
    <p:sldId id="269" r:id="rId14"/>
    <p:sldId id="270" r:id="rId15"/>
    <p:sldId id="311" r:id="rId16"/>
    <p:sldId id="271" r:id="rId17"/>
    <p:sldId id="272" r:id="rId18"/>
    <p:sldId id="306" r:id="rId19"/>
    <p:sldId id="273" r:id="rId20"/>
    <p:sldId id="274" r:id="rId21"/>
    <p:sldId id="275" r:id="rId22"/>
    <p:sldId id="276" r:id="rId23"/>
    <p:sldId id="277" r:id="rId24"/>
    <p:sldId id="278" r:id="rId25"/>
    <p:sldId id="312" r:id="rId26"/>
    <p:sldId id="279" r:id="rId27"/>
    <p:sldId id="280" r:id="rId28"/>
    <p:sldId id="282" r:id="rId29"/>
    <p:sldId id="283" r:id="rId30"/>
    <p:sldId id="284" r:id="rId31"/>
    <p:sldId id="285" r:id="rId32"/>
    <p:sldId id="286" r:id="rId33"/>
    <p:sldId id="287" r:id="rId34"/>
    <p:sldId id="288" r:id="rId35"/>
    <p:sldId id="307" r:id="rId36"/>
    <p:sldId id="308" r:id="rId37"/>
    <p:sldId id="309" r:id="rId38"/>
    <p:sldId id="310" r:id="rId39"/>
    <p:sldId id="295"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AF55B5-D296-48B5-8138-9E0494F4815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F55B5-D296-48B5-8138-9E0494F481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5AF55B5-D296-48B5-8138-9E0494F4815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5AF55B5-D296-48B5-8138-9E0494F4815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AF55B5-D296-48B5-8138-9E0494F4815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BE5D8B8-4389-497E-986C-0562B8374F64}"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AF55B5-D296-48B5-8138-9E0494F4815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5AF55B5-D296-48B5-8138-9E0494F4815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5AF55B5-D296-48B5-8138-9E0494F481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5AF55B5-D296-48B5-8138-9E0494F481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5AF55B5-D296-48B5-8138-9E0494F4815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BE5D8B8-4389-497E-986C-0562B8374F64}" type="datetimeFigureOut">
              <a:rPr lang="en-US" smtClean="0"/>
              <a:pPr/>
              <a:t>24-11-2021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5AF55B5-D296-48B5-8138-9E0494F4815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BE5D8B8-4389-497E-986C-0562B8374F64}" type="datetimeFigureOut">
              <a:rPr lang="en-US" smtClean="0"/>
              <a:pPr/>
              <a:t>24-11-2021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BE5D8B8-4389-497E-986C-0562B8374F64}" type="datetimeFigureOut">
              <a:rPr lang="en-US" smtClean="0"/>
              <a:pPr/>
              <a:t>24-11-2021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5AF55B5-D296-48B5-8138-9E0494F4815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0"/>
            <a:ext cx="7772400" cy="6286544"/>
          </a:xfrm>
        </p:spPr>
        <p:txBody>
          <a:bodyPr>
            <a:normAutofit fontScale="90000"/>
          </a:bodyPr>
          <a:lstStyle/>
          <a:p>
            <a:r>
              <a:rPr lang="en-IN" b="1" dirty="0" smtClean="0"/>
              <a:t>URINARY TRACT INFECTION IN CHILDREN</a:t>
            </a:r>
            <a:br>
              <a:rPr lang="en-IN" b="1" dirty="0" smtClean="0"/>
            </a:br>
            <a:r>
              <a:rPr lang="en-IN" b="1" dirty="0" smtClean="0"/>
              <a:t/>
            </a:r>
            <a:br>
              <a:rPr lang="en-IN" b="1" dirty="0" smtClean="0"/>
            </a:br>
            <a:r>
              <a:rPr lang="en-IN" sz="3600" dirty="0" smtClean="0"/>
              <a:t/>
            </a:r>
            <a:br>
              <a:rPr lang="en-IN" sz="3600" dirty="0" smtClean="0"/>
            </a:br>
            <a:r>
              <a:rPr lang="en-IN" sz="3600" dirty="0" smtClean="0"/>
              <a:t>                                            </a:t>
            </a:r>
            <a:br>
              <a:rPr lang="en-IN" sz="3600" dirty="0" smtClean="0"/>
            </a:br>
            <a:r>
              <a:rPr lang="en-IN" sz="3600" dirty="0" smtClean="0"/>
              <a:t>                                       By </a:t>
            </a:r>
            <a:br>
              <a:rPr lang="en-IN" sz="3600" dirty="0" smtClean="0"/>
            </a:br>
            <a:r>
              <a:rPr lang="en-IN" sz="3600" dirty="0" smtClean="0"/>
              <a:t>                                       Dr.Mahadevi A.L</a:t>
            </a:r>
            <a:br>
              <a:rPr lang="en-IN" sz="3600" dirty="0" smtClean="0"/>
            </a:br>
            <a:r>
              <a:rPr lang="en-IN" sz="3600" dirty="0" smtClean="0"/>
              <a:t>                                      Assistant Professor</a:t>
            </a:r>
            <a:br>
              <a:rPr lang="en-IN" sz="3600" dirty="0" smtClean="0"/>
            </a:br>
            <a:r>
              <a:rPr lang="en-IN" sz="3600" dirty="0" smtClean="0"/>
              <a:t>                                     Dept of Paediatrics</a:t>
            </a:r>
            <a:br>
              <a:rPr lang="en-IN" sz="3600" dirty="0" smtClean="0"/>
            </a:br>
            <a:r>
              <a:rPr lang="en-IN" sz="3600" dirty="0" smtClean="0"/>
              <a:t>                                       10-08-2021</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6215106"/>
          </a:xfrm>
        </p:spPr>
        <p:txBody>
          <a:bodyPr>
            <a:normAutofit fontScale="92500" lnSpcReduction="20000"/>
          </a:bodyPr>
          <a:lstStyle/>
          <a:p>
            <a:pPr>
              <a:buNone/>
            </a:pPr>
            <a:r>
              <a:rPr lang="en-US" dirty="0" smtClean="0"/>
              <a:t>Additional symptoms vary depending on the part of the urinary tract that’s infected. </a:t>
            </a:r>
          </a:p>
          <a:p>
            <a:pPr>
              <a:buNone/>
            </a:pPr>
            <a:r>
              <a:rPr lang="en-US" dirty="0" smtClean="0"/>
              <a:t>If child has a bladder infection, symptoms may include:</a:t>
            </a:r>
          </a:p>
          <a:p>
            <a:r>
              <a:rPr lang="en-US" dirty="0" smtClean="0"/>
              <a:t>blood in the urine</a:t>
            </a:r>
          </a:p>
          <a:p>
            <a:r>
              <a:rPr lang="en-US" dirty="0" smtClean="0"/>
              <a:t>cloudy urine</a:t>
            </a:r>
          </a:p>
          <a:p>
            <a:r>
              <a:rPr lang="en-US" dirty="0" smtClean="0"/>
              <a:t>foul-smelling urine</a:t>
            </a:r>
          </a:p>
          <a:p>
            <a:r>
              <a:rPr lang="en-US" dirty="0" smtClean="0"/>
              <a:t>pain, stinging, or burning with urination</a:t>
            </a:r>
          </a:p>
          <a:p>
            <a:r>
              <a:rPr lang="en-US" dirty="0" smtClean="0"/>
              <a:t>pressure or pain in the lower pelvis or lower back, below the navel</a:t>
            </a:r>
          </a:p>
          <a:p>
            <a:r>
              <a:rPr lang="en-US" dirty="0" smtClean="0"/>
              <a:t>frequent urination waking from sleep to urinate</a:t>
            </a:r>
          </a:p>
          <a:p>
            <a:r>
              <a:rPr lang="en-US" dirty="0" smtClean="0"/>
              <a:t>feeling the need to urinate with minimal urine output</a:t>
            </a:r>
          </a:p>
          <a:p>
            <a:r>
              <a:rPr lang="en-US" dirty="0" smtClean="0"/>
              <a:t>urine accidents after the age of toilet training</a:t>
            </a:r>
          </a:p>
          <a:p>
            <a:pPr>
              <a:buNone/>
            </a:pPr>
            <a:endParaRPr lang="en-US" dirty="0" smtClean="0"/>
          </a:p>
          <a:p>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401080" cy="6215106"/>
          </a:xfrm>
        </p:spPr>
        <p:txBody>
          <a:bodyPr>
            <a:normAutofit lnSpcReduction="10000"/>
          </a:bodyPr>
          <a:lstStyle/>
          <a:p>
            <a:pPr>
              <a:buNone/>
            </a:pPr>
            <a:r>
              <a:rPr lang="en-US" dirty="0" smtClean="0"/>
              <a:t>If the infection has traveled to the kidneys, the condition is more serious. The child may experience more intense symptoms, such as:</a:t>
            </a:r>
          </a:p>
          <a:p>
            <a:r>
              <a:rPr lang="en-US" dirty="0" smtClean="0"/>
              <a:t>irritability</a:t>
            </a:r>
          </a:p>
          <a:p>
            <a:r>
              <a:rPr lang="en-US" dirty="0" smtClean="0"/>
              <a:t>chills with shaking</a:t>
            </a:r>
          </a:p>
          <a:p>
            <a:r>
              <a:rPr lang="en-US" dirty="0" smtClean="0"/>
              <a:t>high fever</a:t>
            </a:r>
          </a:p>
          <a:p>
            <a:r>
              <a:rPr lang="en-US" dirty="0" smtClean="0"/>
              <a:t>skin that’s flushed or warm</a:t>
            </a:r>
          </a:p>
          <a:p>
            <a:r>
              <a:rPr lang="en-US" dirty="0" smtClean="0"/>
              <a:t>nausea and vomiting</a:t>
            </a:r>
          </a:p>
          <a:p>
            <a:r>
              <a:rPr lang="en-US" dirty="0" smtClean="0"/>
              <a:t>side or back pain</a:t>
            </a:r>
          </a:p>
          <a:p>
            <a:r>
              <a:rPr lang="en-US" dirty="0" smtClean="0"/>
              <a:t>severe abdominal pain</a:t>
            </a:r>
          </a:p>
          <a:p>
            <a:r>
              <a:rPr lang="en-US" dirty="0" smtClean="0"/>
              <a:t>severe fatigue</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ediatric Emergency Medicine: Urinary Tract Infections in Children"/>
          <p:cNvPicPr>
            <a:picLocks noChangeAspect="1" noChangeArrowheads="1"/>
          </p:cNvPicPr>
          <p:nvPr/>
        </p:nvPicPr>
        <p:blipFill>
          <a:blip r:embed="rId2"/>
          <a:srcRect/>
          <a:stretch>
            <a:fillRect/>
          </a:stretch>
        </p:blipFill>
        <p:spPr bwMode="auto">
          <a:xfrm>
            <a:off x="155575" y="0"/>
            <a:ext cx="8988425" cy="664371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5840435"/>
          </a:xfrm>
        </p:spPr>
        <p:txBody>
          <a:bodyPr>
            <a:normAutofit fontScale="92500" lnSpcReduction="20000"/>
          </a:bodyPr>
          <a:lstStyle/>
          <a:p>
            <a:pPr>
              <a:buNone/>
            </a:pPr>
            <a:r>
              <a:rPr lang="en-US" b="1" dirty="0" smtClean="0"/>
              <a:t>Diagnosis of UTI in children</a:t>
            </a:r>
          </a:p>
          <a:p>
            <a:r>
              <a:rPr lang="en-US" dirty="0" smtClean="0"/>
              <a:t> A urine sample is required  to make an accurate diagnosis. </a:t>
            </a:r>
          </a:p>
          <a:p>
            <a:pPr>
              <a:buNone/>
            </a:pPr>
            <a:r>
              <a:rPr lang="en-US" dirty="0" smtClean="0"/>
              <a:t>The sample may be used for:</a:t>
            </a:r>
          </a:p>
          <a:p>
            <a:r>
              <a:rPr lang="en-US" b="1" dirty="0" smtClean="0"/>
              <a:t>Urinalysis.</a:t>
            </a:r>
            <a:r>
              <a:rPr lang="en-US" dirty="0" smtClean="0"/>
              <a:t> Urine is tested with a special test strip to look for signs of infection such as blood and white blood cells. </a:t>
            </a:r>
          </a:p>
          <a:p>
            <a:r>
              <a:rPr lang="en-US" dirty="0" smtClean="0"/>
              <a:t>In addition, a microscope may be used to examine the sample for bacteria or pus.</a:t>
            </a:r>
          </a:p>
          <a:p>
            <a:r>
              <a:rPr lang="en-US" b="1" dirty="0" smtClean="0"/>
              <a:t>Urine culture.</a:t>
            </a:r>
            <a:r>
              <a:rPr lang="en-US" dirty="0" smtClean="0"/>
              <a:t> This laboratory test usually takes 24 to 48 hours. </a:t>
            </a:r>
          </a:p>
          <a:p>
            <a:r>
              <a:rPr lang="en-US" dirty="0" smtClean="0"/>
              <a:t>The sample is analyzed to identify the type of bacteria causing the UTI, how much of it exists, and appropriate antibiotic treatment.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072230"/>
          </a:xfrm>
        </p:spPr>
        <p:txBody>
          <a:bodyPr>
            <a:normAutofit/>
          </a:bodyPr>
          <a:lstStyle/>
          <a:p>
            <a:r>
              <a:rPr lang="en-US" dirty="0" smtClean="0"/>
              <a:t>Collecting a clean urine sample can be a challenge for children who aren’t toilet trained. A usable sample can’t be obtained from a wet diaper. </a:t>
            </a:r>
          </a:p>
          <a:p>
            <a:r>
              <a:rPr lang="en-US" b="1" dirty="0" smtClean="0"/>
              <a:t>Urine collection bag. </a:t>
            </a:r>
            <a:r>
              <a:rPr lang="en-US" dirty="0" smtClean="0"/>
              <a:t>A plastic bag is taped over  child’s genitals to collect the urine.</a:t>
            </a:r>
          </a:p>
          <a:p>
            <a:r>
              <a:rPr lang="en-US" b="1" dirty="0" smtClean="0"/>
              <a:t>Catheterized urine collection.</a:t>
            </a:r>
            <a:r>
              <a:rPr lang="en-US" dirty="0" smtClean="0"/>
              <a:t> A catheter is inserted into the tip of a boy’s penis or into a girl’s urethra and into the bladder to collect urine. This is the most accurate method.</a:t>
            </a:r>
          </a:p>
          <a:p>
            <a:pPr>
              <a:buNone/>
            </a:pPr>
            <a:endParaRPr lang="en-US" b="1"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Diagnostic hallmarks of urinary tract infection | Medical Laboratory  Observer"/>
          <p:cNvPicPr>
            <a:picLocks noChangeAspect="1" noChangeArrowheads="1"/>
          </p:cNvPicPr>
          <p:nvPr/>
        </p:nvPicPr>
        <p:blipFill>
          <a:blip r:embed="rId2"/>
          <a:srcRect/>
          <a:stretch>
            <a:fillRect/>
          </a:stretch>
        </p:blipFill>
        <p:spPr bwMode="auto">
          <a:xfrm>
            <a:off x="1" y="0"/>
            <a:ext cx="91440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6215106"/>
          </a:xfrm>
        </p:spPr>
        <p:txBody>
          <a:bodyPr>
            <a:normAutofit lnSpcReduction="10000"/>
          </a:bodyPr>
          <a:lstStyle/>
          <a:p>
            <a:pPr>
              <a:buNone/>
            </a:pPr>
            <a:r>
              <a:rPr lang="en-US" b="1" dirty="0" smtClean="0"/>
              <a:t>Additional tests</a:t>
            </a:r>
          </a:p>
          <a:p>
            <a:r>
              <a:rPr lang="en-US" dirty="0" smtClean="0"/>
              <a:t> physician may recommend additional diagnostic tests to determine whether the source of the UTI is caused by an abnormal urinary tract.</a:t>
            </a:r>
          </a:p>
          <a:p>
            <a:r>
              <a:rPr lang="en-US" dirty="0" smtClean="0"/>
              <a:t> If the child has a kidney infection, tests also may be required to look for kidney damage. The following imaging tests may be used:</a:t>
            </a:r>
          </a:p>
          <a:p>
            <a:r>
              <a:rPr lang="en-US" dirty="0" smtClean="0"/>
              <a:t>kidney and bladder ultrasound</a:t>
            </a:r>
          </a:p>
          <a:p>
            <a:r>
              <a:rPr lang="en-US" dirty="0" smtClean="0"/>
              <a:t>voiding cystourethrogram (VCUG)</a:t>
            </a:r>
          </a:p>
          <a:p>
            <a:r>
              <a:rPr lang="en-US" dirty="0" smtClean="0"/>
              <a:t>nuclear medicine renal scan (DMSA)</a:t>
            </a:r>
          </a:p>
          <a:p>
            <a:r>
              <a:rPr lang="en-US" dirty="0" smtClean="0"/>
              <a:t>CT scan or MRI of the kidneys and bladder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500834"/>
          </a:xfrm>
        </p:spPr>
        <p:txBody>
          <a:bodyPr>
            <a:normAutofit fontScale="92500" lnSpcReduction="20000"/>
          </a:bodyPr>
          <a:lstStyle/>
          <a:p>
            <a:r>
              <a:rPr lang="en-US" dirty="0" smtClean="0"/>
              <a:t>A </a:t>
            </a:r>
            <a:r>
              <a:rPr lang="en-US" b="1" dirty="0" smtClean="0"/>
              <a:t>VCUG</a:t>
            </a:r>
            <a:r>
              <a:rPr lang="en-US" dirty="0" smtClean="0"/>
              <a:t> is an X-ray that’s taken while  child’s bladder is full. The doctor will inject a contrast dye into the bladder and then have your child urinate — typically through a catheter — to observe how the urine flows out of the body. This test can help detect any structural abnormalities that may be causing a UTI, and whether </a:t>
            </a:r>
            <a:r>
              <a:rPr lang="en-US" dirty="0" err="1" smtClean="0"/>
              <a:t>vesicoureteral</a:t>
            </a:r>
            <a:r>
              <a:rPr lang="en-US" dirty="0" smtClean="0"/>
              <a:t> reflux occurs.</a:t>
            </a:r>
          </a:p>
          <a:p>
            <a:r>
              <a:rPr lang="en-US" dirty="0" smtClean="0"/>
              <a:t>A </a:t>
            </a:r>
            <a:r>
              <a:rPr lang="en-US" b="1" dirty="0" smtClean="0"/>
              <a:t>DMSA</a:t>
            </a:r>
            <a:r>
              <a:rPr lang="en-US" dirty="0" smtClean="0"/>
              <a:t> is a nuclear test in which pictures of the kidneys are taken after the intravenous (IV) injection of a radioactive material called an isotope.</a:t>
            </a:r>
          </a:p>
          <a:p>
            <a:r>
              <a:rPr lang="en-US" dirty="0" smtClean="0"/>
              <a:t>The tests may be done while your child has the infection. Often, they’re done weeks or months after treatment to determine if there’s any damage from the infection.</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215106"/>
          </a:xfrm>
        </p:spPr>
        <p:txBody>
          <a:bodyPr>
            <a:normAutofit lnSpcReduction="10000"/>
          </a:bodyPr>
          <a:lstStyle/>
          <a:p>
            <a:pPr>
              <a:buNone/>
            </a:pPr>
            <a:r>
              <a:rPr lang="en-US" b="1" dirty="0" smtClean="0"/>
              <a:t>Complications of UTI in children</a:t>
            </a:r>
          </a:p>
          <a:p>
            <a:r>
              <a:rPr lang="en-US" dirty="0" smtClean="0"/>
              <a:t>Prompt diagnosis and treatment of a UTI in  child can prevent serious, long-term medical complications. </a:t>
            </a:r>
          </a:p>
          <a:p>
            <a:r>
              <a:rPr lang="en-US" dirty="0" smtClean="0"/>
              <a:t>Untreated, a UTI can result in a kidney infection that may lead to more serious conditions, such as:</a:t>
            </a:r>
          </a:p>
          <a:p>
            <a:r>
              <a:rPr lang="en-US" dirty="0" smtClean="0"/>
              <a:t>kidney abscess</a:t>
            </a:r>
          </a:p>
          <a:p>
            <a:r>
              <a:rPr lang="en-US" dirty="0" smtClean="0"/>
              <a:t>reduced kidney function or kidney failure</a:t>
            </a:r>
          </a:p>
          <a:p>
            <a:r>
              <a:rPr lang="en-US" dirty="0" err="1" smtClean="0"/>
              <a:t>hydronephrosis</a:t>
            </a:r>
            <a:r>
              <a:rPr lang="en-US" dirty="0" smtClean="0"/>
              <a:t>, or swelling of the kidneys</a:t>
            </a:r>
          </a:p>
          <a:p>
            <a:r>
              <a:rPr lang="en-US" dirty="0" smtClean="0"/>
              <a:t>sepsis, which can lead to organ failure and death</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472518" cy="6429396"/>
          </a:xfrm>
        </p:spPr>
        <p:txBody>
          <a:bodyPr>
            <a:normAutofit lnSpcReduction="10000"/>
          </a:bodyPr>
          <a:lstStyle/>
          <a:p>
            <a:pPr>
              <a:buNone/>
            </a:pPr>
            <a:r>
              <a:rPr lang="en-US" b="1" dirty="0" smtClean="0"/>
              <a:t>Treatment of UTI in children</a:t>
            </a:r>
          </a:p>
          <a:p>
            <a:r>
              <a:rPr lang="en-US" dirty="0" smtClean="0"/>
              <a:t>Your child’s UTI will require prompt antibiotic treatment to prevent kidney damage. The type of bacteria causing your child’s UTI and the severity of your child’s infection will determine the type of antibiotic used and the length of treatment.</a:t>
            </a:r>
          </a:p>
          <a:p>
            <a:r>
              <a:rPr lang="en-US" dirty="0" smtClean="0"/>
              <a:t>The most common antibiotics used for treatment of UTIs in children are:</a:t>
            </a:r>
          </a:p>
          <a:p>
            <a:r>
              <a:rPr lang="en-US" dirty="0" smtClean="0"/>
              <a:t>amoxicillin</a:t>
            </a:r>
          </a:p>
          <a:p>
            <a:r>
              <a:rPr lang="en-US" dirty="0" smtClean="0"/>
              <a:t>amoxicillin and </a:t>
            </a:r>
            <a:r>
              <a:rPr lang="en-US" dirty="0" err="1" smtClean="0"/>
              <a:t>clavulanic</a:t>
            </a:r>
            <a:r>
              <a:rPr lang="en-US" dirty="0" smtClean="0"/>
              <a:t> acid</a:t>
            </a:r>
          </a:p>
          <a:p>
            <a:r>
              <a:rPr lang="en-US" dirty="0" err="1" smtClean="0"/>
              <a:t>cephalosporins</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Urinary Tract Infections in Children - ppt video online download"/>
          <p:cNvPicPr>
            <a:picLocks noChangeAspect="1" noChangeArrowheads="1"/>
          </p:cNvPicPr>
          <p:nvPr/>
        </p:nvPicPr>
        <p:blipFill>
          <a:blip r:embed="rId2"/>
          <a:srcRect/>
          <a:stretch>
            <a:fillRect/>
          </a:stretch>
        </p:blipFill>
        <p:spPr bwMode="auto">
          <a:xfrm>
            <a:off x="155575" y="0"/>
            <a:ext cx="8988425"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626121"/>
          </a:xfrm>
        </p:spPr>
        <p:txBody>
          <a:bodyPr>
            <a:normAutofit/>
          </a:bodyPr>
          <a:lstStyle/>
          <a:p>
            <a:r>
              <a:rPr lang="en-US" dirty="0" err="1" smtClean="0"/>
              <a:t>cephalosporins</a:t>
            </a:r>
            <a:endParaRPr lang="en-US" dirty="0" smtClean="0"/>
          </a:p>
          <a:p>
            <a:r>
              <a:rPr lang="en-US" dirty="0" err="1" smtClean="0"/>
              <a:t>doxycycline</a:t>
            </a:r>
            <a:r>
              <a:rPr lang="en-US" dirty="0" smtClean="0"/>
              <a:t>, but only in children over age 8</a:t>
            </a:r>
          </a:p>
          <a:p>
            <a:r>
              <a:rPr lang="en-US" dirty="0" err="1" smtClean="0"/>
              <a:t>nitrofurantoin</a:t>
            </a:r>
            <a:endParaRPr lang="en-US" dirty="0" smtClean="0"/>
          </a:p>
          <a:p>
            <a:r>
              <a:rPr lang="en-US" dirty="0" err="1" smtClean="0"/>
              <a:t>sulfamethoxazole-trimethoprim</a:t>
            </a:r>
            <a:endParaRPr lang="en-US" dirty="0" smtClean="0"/>
          </a:p>
          <a:p>
            <a:r>
              <a:rPr lang="en-US" dirty="0" smtClean="0"/>
              <a:t>If your child has a UTI that’s diagnosed as a simple bladder infection, it’s likely that treatment will consist of oral antibiotics at home. </a:t>
            </a:r>
          </a:p>
          <a:p>
            <a:r>
              <a:rPr lang="en-US" dirty="0" smtClean="0"/>
              <a:t>However, more severe infections may require hospitalization and IV fluids or antibiotics</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5768997"/>
          </a:xfrm>
        </p:spPr>
        <p:txBody>
          <a:bodyPr>
            <a:normAutofit/>
          </a:bodyPr>
          <a:lstStyle/>
          <a:p>
            <a:pPr>
              <a:buNone/>
            </a:pPr>
            <a:r>
              <a:rPr lang="en-US" dirty="0" smtClean="0"/>
              <a:t>Hospitalization may be necessary in cases where the child:</a:t>
            </a:r>
          </a:p>
          <a:p>
            <a:r>
              <a:rPr lang="en-US" dirty="0" smtClean="0"/>
              <a:t>is younger than 6 months old</a:t>
            </a:r>
          </a:p>
          <a:p>
            <a:r>
              <a:rPr lang="en-US" dirty="0" smtClean="0"/>
              <a:t>has a high fever that isn’t improving</a:t>
            </a:r>
          </a:p>
          <a:p>
            <a:r>
              <a:rPr lang="en-US" dirty="0" smtClean="0"/>
              <a:t>likely has a kidney infection, especially if the child is very ill or young</a:t>
            </a:r>
          </a:p>
          <a:p>
            <a:r>
              <a:rPr lang="en-US" dirty="0" smtClean="0"/>
              <a:t>has a blood infection from the bacteria, as in sepsis</a:t>
            </a:r>
          </a:p>
          <a:p>
            <a:r>
              <a:rPr lang="en-US" dirty="0" smtClean="0"/>
              <a:t> dehydrated, vomiting, or unable to take oral medications for any other reason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Pain medication to alleviate severe discomfort during urination also may be prescribed.</a:t>
            </a:r>
          </a:p>
          <a:p>
            <a:r>
              <a:rPr lang="en-US" dirty="0" smtClean="0"/>
              <a:t>If your child is receiving antibiotic treatment at home, you can help ensure a positive outcome by taking certain steps.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8229600" cy="5715040"/>
          </a:xfrm>
        </p:spPr>
        <p:txBody>
          <a:bodyPr>
            <a:normAutofit fontScale="85000" lnSpcReduction="10000"/>
          </a:bodyPr>
          <a:lstStyle/>
          <a:p>
            <a:r>
              <a:rPr lang="en-US" dirty="0" smtClean="0"/>
              <a:t>During the child’s treatment, contact their doctor if symptoms worsen or persist for more than three days. </a:t>
            </a:r>
          </a:p>
          <a:p>
            <a:pPr>
              <a:buNone/>
            </a:pPr>
            <a:r>
              <a:rPr lang="en-US" dirty="0" smtClean="0"/>
              <a:t>Also call their doctor if your child has:</a:t>
            </a:r>
          </a:p>
          <a:p>
            <a:r>
              <a:rPr lang="en-US" dirty="0" smtClean="0"/>
              <a:t>a fever higher than 101˚F (38.3˚</a:t>
            </a:r>
            <a:r>
              <a:rPr lang="en-US" i="1" dirty="0" smtClean="0"/>
              <a:t>C</a:t>
            </a:r>
            <a:r>
              <a:rPr lang="en-US" dirty="0" smtClean="0"/>
              <a:t>)</a:t>
            </a:r>
          </a:p>
          <a:p>
            <a:r>
              <a:rPr lang="en-US" dirty="0" smtClean="0"/>
              <a:t>for infants, a new or persisting (lasting more than three days) fever higher than 100.4˚F (38˚</a:t>
            </a:r>
            <a:r>
              <a:rPr lang="en-US" i="1" dirty="0" smtClean="0"/>
              <a:t>C</a:t>
            </a:r>
            <a:r>
              <a:rPr lang="en-US" dirty="0" smtClean="0"/>
              <a:t>)</a:t>
            </a:r>
          </a:p>
          <a:p>
            <a:r>
              <a:rPr lang="en-US" dirty="0" smtClean="0"/>
              <a:t>should also seek medical advice if the child develops new symptoms, including:</a:t>
            </a:r>
          </a:p>
          <a:p>
            <a:r>
              <a:rPr lang="en-US" dirty="0" smtClean="0"/>
              <a:t>pain</a:t>
            </a:r>
          </a:p>
          <a:p>
            <a:r>
              <a:rPr lang="en-US" dirty="0" smtClean="0"/>
              <a:t>vomiting</a:t>
            </a:r>
          </a:p>
          <a:p>
            <a:r>
              <a:rPr lang="en-US" dirty="0" smtClean="0"/>
              <a:t>rash</a:t>
            </a:r>
          </a:p>
          <a:p>
            <a:r>
              <a:rPr lang="en-US" dirty="0" smtClean="0"/>
              <a:t>swelling</a:t>
            </a:r>
          </a:p>
          <a:p>
            <a:r>
              <a:rPr lang="en-US" dirty="0" smtClean="0"/>
              <a:t>changes in urine output</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715436" cy="6357982"/>
          </a:xfrm>
        </p:spPr>
        <p:txBody>
          <a:bodyPr>
            <a:normAutofit fontScale="92500" lnSpcReduction="10000"/>
          </a:bodyPr>
          <a:lstStyle/>
          <a:p>
            <a:pPr>
              <a:buNone/>
            </a:pPr>
            <a:r>
              <a:rPr lang="en-US" b="1" dirty="0" smtClean="0"/>
              <a:t>Long-term outlook for children with a UTI</a:t>
            </a:r>
          </a:p>
          <a:p>
            <a:r>
              <a:rPr lang="en-US" dirty="0" smtClean="0"/>
              <a:t>With prompt diagnosis and treatment, you can expect your child to fully recover from a UTI.</a:t>
            </a:r>
          </a:p>
          <a:p>
            <a:r>
              <a:rPr lang="en-US" dirty="0" smtClean="0"/>
              <a:t> However, some children may require treatment for periods lasting from six months up to two years.</a:t>
            </a:r>
          </a:p>
          <a:p>
            <a:r>
              <a:rPr lang="en-US" dirty="0" smtClean="0"/>
              <a:t>Long-term antibiotic treatment is more likely if  child receives a diagnosis of </a:t>
            </a:r>
            <a:r>
              <a:rPr lang="en-US" dirty="0" err="1" smtClean="0"/>
              <a:t>vesicoureteral</a:t>
            </a:r>
            <a:r>
              <a:rPr lang="en-US" dirty="0" smtClean="0"/>
              <a:t> reflex, or VUR. This birth defect results in the abnormal backward flow of urine from the bladder up the </a:t>
            </a:r>
            <a:r>
              <a:rPr lang="en-US" dirty="0" err="1" smtClean="0"/>
              <a:t>ureters</a:t>
            </a:r>
            <a:r>
              <a:rPr lang="en-US" dirty="0" smtClean="0"/>
              <a:t>, moving urine toward the kidneys instead of out the urethra. </a:t>
            </a:r>
          </a:p>
          <a:p>
            <a:r>
              <a:rPr lang="en-US" dirty="0" smtClean="0"/>
              <a:t>This disorder should be suspected in young children with recurring UTIs or any infant with more than one UTI with fever.</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626121"/>
          </a:xfrm>
        </p:spPr>
        <p:txBody>
          <a:bodyPr>
            <a:normAutofit/>
          </a:bodyPr>
          <a:lstStyle/>
          <a:p>
            <a:r>
              <a:rPr lang="en-US" dirty="0" smtClean="0"/>
              <a:t>Children with VUR have a higher risk of kidney infection due to the VUR. It creates an increased risk of kidney damage and, ultimately, kidney failure. </a:t>
            </a:r>
          </a:p>
          <a:p>
            <a:r>
              <a:rPr lang="en-US" dirty="0" smtClean="0"/>
              <a:t>Surgery is an option used in severe cases. Typically, children with mild or moderate VUR outgrow the condition. However, kidney damage or kidney failure may occur into adulthood.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215106"/>
          </a:xfrm>
        </p:spPr>
        <p:txBody>
          <a:bodyPr>
            <a:normAutofit fontScale="77500" lnSpcReduction="20000"/>
          </a:bodyPr>
          <a:lstStyle/>
          <a:p>
            <a:pPr>
              <a:buNone/>
            </a:pPr>
            <a:r>
              <a:rPr lang="en-US" b="1" dirty="0" smtClean="0"/>
              <a:t>UTI Prevention</a:t>
            </a:r>
            <a:br>
              <a:rPr lang="en-US" b="1" dirty="0" smtClean="0"/>
            </a:br>
            <a:endParaRPr lang="en-US" b="1" dirty="0" smtClean="0"/>
          </a:p>
          <a:p>
            <a:r>
              <a:rPr lang="en-US" dirty="0" smtClean="0"/>
              <a:t>Don’t give female children bubble baths. They can allow bacteria and soap to enter the urethra.</a:t>
            </a:r>
          </a:p>
          <a:p>
            <a:r>
              <a:rPr lang="en-US" dirty="0" smtClean="0"/>
              <a:t>Avoid tight-fitting clothing and underwear for the child, especially girls.</a:t>
            </a:r>
          </a:p>
          <a:p>
            <a:r>
              <a:rPr lang="en-US" dirty="0" smtClean="0"/>
              <a:t>Ensure that the child drinks enough fluids.</a:t>
            </a:r>
          </a:p>
          <a:p>
            <a:r>
              <a:rPr lang="en-US" dirty="0" smtClean="0"/>
              <a:t>Avoid allowing the child to have caffeine, which can cause bladder irritation.</a:t>
            </a:r>
          </a:p>
          <a:p>
            <a:r>
              <a:rPr lang="en-US" dirty="0" smtClean="0"/>
              <a:t>Change diapers frequently in younger children.</a:t>
            </a:r>
          </a:p>
          <a:p>
            <a:r>
              <a:rPr lang="en-US" dirty="0" smtClean="0"/>
              <a:t>Teach older children proper hygiene for maintaining a clean genital area.</a:t>
            </a:r>
          </a:p>
          <a:p>
            <a:r>
              <a:rPr lang="en-US" dirty="0" smtClean="0"/>
              <a:t>Encourage the child to use the bathroom frequently rather than holding in urine.</a:t>
            </a:r>
          </a:p>
          <a:p>
            <a:r>
              <a:rPr lang="en-US" dirty="0" smtClean="0"/>
              <a:t>Teach the child safe wiping techniques, especially after bowel movements. Wiping from front to back reduces the likelihood that bacteria from the anus will get transferred into the urethra.</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072230"/>
          </a:xfrm>
        </p:spPr>
        <p:txBody>
          <a:bodyPr>
            <a:normAutofit lnSpcReduction="10000"/>
          </a:bodyPr>
          <a:lstStyle/>
          <a:p>
            <a:r>
              <a:rPr lang="en-US" dirty="0" smtClean="0"/>
              <a:t>If your child gets repeated UTIs, preventive antibiotics are sometimes advised. </a:t>
            </a:r>
          </a:p>
          <a:p>
            <a:r>
              <a:rPr lang="en-US" dirty="0" smtClean="0"/>
              <a:t>However, they haven’t been found to decrease recurrence or other complications. Be sure to follow the instructions even if your child doesn’t have symptoms of a UTI. </a:t>
            </a:r>
          </a:p>
          <a:p>
            <a:r>
              <a:rPr lang="en-US" dirty="0" smtClean="0"/>
              <a:t>Urinary tract infections affect millions of people every year.</a:t>
            </a:r>
          </a:p>
          <a:p>
            <a:r>
              <a:rPr lang="en-US" dirty="0" smtClean="0"/>
              <a:t>Though they’re traditionally treated with antibiotics, there are also many home remedies available that help treat them and prevent them from reoccurring.</a:t>
            </a:r>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14290"/>
            <a:ext cx="8929718" cy="6643710"/>
          </a:xfrm>
        </p:spPr>
        <p:txBody>
          <a:bodyPr>
            <a:normAutofit lnSpcReduction="10000"/>
          </a:bodyPr>
          <a:lstStyle/>
          <a:p>
            <a:pPr>
              <a:buNone/>
            </a:pPr>
            <a:r>
              <a:rPr lang="en-US" b="1" dirty="0" smtClean="0"/>
              <a:t>1. Drink Plenty of Fluids</a:t>
            </a:r>
          </a:p>
          <a:p>
            <a:r>
              <a:rPr lang="en-US" dirty="0" smtClean="0"/>
              <a:t>Hydration status has been linked to the risk of urinary tract infection.</a:t>
            </a:r>
          </a:p>
          <a:p>
            <a:r>
              <a:rPr lang="en-US" dirty="0" smtClean="0"/>
              <a:t>This is because regular urination can help flush bacteria from the urinary tract to prevent infection.</a:t>
            </a:r>
          </a:p>
          <a:p>
            <a:r>
              <a:rPr lang="en-US" dirty="0" smtClean="0"/>
              <a:t>One study examined participants with long-term urinary catheters and found that low urine output was associated with an increased risk of developing a UTI.</a:t>
            </a:r>
          </a:p>
          <a:p>
            <a:r>
              <a:rPr lang="en-US" dirty="0" smtClean="0"/>
              <a:t>A 2003 study looked at 141 girls and showed that low fluid intake and infrequent urination were both linked to recurrent UTIs.</a:t>
            </a:r>
          </a:p>
          <a:p>
            <a:pPr>
              <a:buNone/>
            </a:pPr>
            <a:endParaRPr lang="en-US"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472518" cy="6858000"/>
          </a:xfrm>
        </p:spPr>
        <p:txBody>
          <a:bodyPr>
            <a:normAutofit lnSpcReduction="10000"/>
          </a:bodyPr>
          <a:lstStyle/>
          <a:p>
            <a:pPr>
              <a:buNone/>
            </a:pPr>
            <a:r>
              <a:rPr lang="en-US" b="1" dirty="0" smtClean="0"/>
              <a:t>2. Increase Vitamin C Intake</a:t>
            </a:r>
          </a:p>
          <a:p>
            <a:r>
              <a:rPr lang="en-US" dirty="0" smtClean="0"/>
              <a:t>Some evidence shows that increasing  intake of vitamin C could protect against urinary tract infections.</a:t>
            </a:r>
          </a:p>
          <a:p>
            <a:r>
              <a:rPr lang="en-US" dirty="0" smtClean="0"/>
              <a:t>Vitamin C is thought to work by increasing the acidity of the urine, thereby killing off the bacteria that cause infection .</a:t>
            </a:r>
          </a:p>
          <a:p>
            <a:r>
              <a:rPr lang="en-US" dirty="0" smtClean="0"/>
              <a:t>The study found that vitamin C had a protective effect, cutting the risk of UTIs by more than half in those taking vitamin C compared to the control group .</a:t>
            </a:r>
          </a:p>
          <a:p>
            <a:r>
              <a:rPr lang="en-US" dirty="0" smtClean="0"/>
              <a:t>Another study looked at behavioral factors that affected the risk of UTIs and found that a high vitamin C intake decreased the risk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Prevalence by Age&#10;• The prevalence of UTIs varies with age.&#10;• During the 1st yr of life, the male : female&#10;ratio is 2.8-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Prevalence by Age&#10;• The prevalence of UTIs varies with age.&#10;• During the 1st yr of life, the male : female&#10;ratio is 2.8-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Prevalence by Age&#10;• The prevalence of UTIs varies with age.&#10;• During the 1st yr of life, the male : female&#10;ratio is 2.8-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4" name="AutoShape 8" descr="Prevalence by Age&#10;• The prevalence of UTIs varies with age.&#10;• During the 1st yr of life, the male : female&#10;ratio is 2.8-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6" name="AutoShape 10" descr="Prevalence by Age&#10;• The prevalence of UTIs varies with age.&#10;• During the 1st yr of life, the male : female&#10;ratio is 2.8-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8" name="AutoShape 12" descr="INTRODUCTION:&#10; UTI is a common bacterial infection in infants and&#10;children.&#10; The risk of having a UTI before the age of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70" name="AutoShape 14" descr="INTRODUCTION:&#10; UTI is a common bacterial infection in infants and&#10;children.&#10; The risk of having a UTI before the age of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72" name="AutoShape 16" descr="INTRODUCTION:&#10; UTI is a common bacterial infection in infants and&#10;children.&#10; The risk of having a UTI before the age of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74" name="AutoShape 18" descr=" Rapid evaluation and treatment of UTI is important&#10;to prevent renal parenchymal damage and renal&#10;scarring that can cau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76" name="AutoShape 20" descr="Introduction &#10;• Urinary tract infections (UTI) are a common and &#10;important clinical problem in childhood. &#10;• Upper urina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78" name="AutoShape 22" descr="Introduction &#10;• Urinary tract infections (UTI) are a common and &#10;important clinical problem in childhood. &#10;• Upper urina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80" name="AutoShape 24" descr="INTRODUCTION:&#10; UTI is a common bacterial infection in infants and&#10;children.&#10; The risk of having a UTI before the age of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2" name="AutoShape 2" descr="INTRODUCTION:&#10; UTI is a common bacterial infection in infants and&#10;children.&#10; The risk of having a UTI before the age of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4" name="AutoShape 4" descr="INTRODUCTION:&#10; UTI is a common bacterial infection in infants and&#10;children.&#10; The risk of having a UTI before the age of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 name="Content Placeholder 16"/>
          <p:cNvSpPr>
            <a:spLocks noGrp="1"/>
          </p:cNvSpPr>
          <p:nvPr>
            <p:ph sz="quarter" idx="1"/>
          </p:nvPr>
        </p:nvSpPr>
        <p:spPr>
          <a:xfrm>
            <a:off x="457200" y="285728"/>
            <a:ext cx="8229600" cy="6572272"/>
          </a:xfrm>
        </p:spPr>
        <p:txBody>
          <a:bodyPr>
            <a:normAutofit fontScale="92500" lnSpcReduction="10000"/>
          </a:bodyPr>
          <a:lstStyle/>
          <a:p>
            <a:r>
              <a:rPr lang="en-US" dirty="0" smtClean="0"/>
              <a:t>A urinary tract infection (UTI) in children is a fairly common condition.</a:t>
            </a:r>
          </a:p>
          <a:p>
            <a:r>
              <a:rPr lang="en-US" dirty="0" smtClean="0"/>
              <a:t> Bacteria that enter the urethra are usually flushed out through urination. However, when bacteria aren’t expelled out of the urethra, they may grow within the urinary tract. This causes an infection.</a:t>
            </a:r>
          </a:p>
          <a:p>
            <a:r>
              <a:rPr lang="en-US" dirty="0" smtClean="0"/>
              <a:t>The urinary tract consists of the parts of the body that are involved in urine production. They are:</a:t>
            </a:r>
          </a:p>
          <a:p>
            <a:pPr>
              <a:buNone/>
            </a:pPr>
            <a:r>
              <a:rPr lang="en-US" dirty="0" smtClean="0"/>
              <a:t>    two kidneys that filter your blood and extra water to produce urine</a:t>
            </a:r>
          </a:p>
          <a:p>
            <a:pPr>
              <a:buNone/>
            </a:pPr>
            <a:r>
              <a:rPr lang="en-US" dirty="0" smtClean="0"/>
              <a:t>    two </a:t>
            </a:r>
            <a:r>
              <a:rPr lang="en-US" dirty="0" err="1" smtClean="0"/>
              <a:t>ureters</a:t>
            </a:r>
            <a:r>
              <a:rPr lang="en-US" dirty="0" smtClean="0"/>
              <a:t>, or tubes, that take urine to your bladder from your kidneys</a:t>
            </a:r>
          </a:p>
          <a:p>
            <a:pPr>
              <a:buNone/>
            </a:pPr>
            <a:r>
              <a:rPr lang="en-US" dirty="0" smtClean="0"/>
              <a:t>    a bladder that stores your urine until it’s removed from your body</a:t>
            </a:r>
          </a:p>
          <a:p>
            <a:pPr>
              <a:buNone/>
            </a:pPr>
            <a:r>
              <a:rPr lang="en-US" dirty="0" smtClean="0"/>
              <a:t>    a urethra, or tube, that empties urine from your bladder to outside your body</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8229600" cy="5911873"/>
          </a:xfrm>
        </p:spPr>
        <p:txBody>
          <a:bodyPr>
            <a:normAutofit/>
          </a:bodyPr>
          <a:lstStyle/>
          <a:p>
            <a:r>
              <a:rPr lang="en-US" dirty="0" smtClean="0"/>
              <a:t>Fruits and vegetables are especially high in vitamin C and are a good way to increase your intake.</a:t>
            </a:r>
          </a:p>
          <a:p>
            <a:r>
              <a:rPr lang="en-US" dirty="0" smtClean="0"/>
              <a:t>Red peppers, oranges, grapefruit and kiwifruit all contain the full recommended amount of vitamin C in just one serving .</a:t>
            </a:r>
          </a:p>
          <a:p>
            <a:r>
              <a:rPr lang="en-US" dirty="0" smtClean="0"/>
              <a:t>Increasing vitamin C intake may decrease the risk of UTIs by making the urine more acidic, thus killing off infection-causing bacteria.</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8229600" cy="5572164"/>
          </a:xfrm>
        </p:spPr>
        <p:txBody>
          <a:bodyPr>
            <a:normAutofit fontScale="85000" lnSpcReduction="20000"/>
          </a:bodyPr>
          <a:lstStyle/>
          <a:p>
            <a:pPr>
              <a:buNone/>
            </a:pPr>
            <a:r>
              <a:rPr lang="en-US" b="1" dirty="0" smtClean="0"/>
              <a:t>3. Drink Unsweetened Cranberry Juice</a:t>
            </a:r>
          </a:p>
          <a:p>
            <a:r>
              <a:rPr lang="en-US" dirty="0" smtClean="0"/>
              <a:t>Drinking unsweetened cranberry juice is one of the most well-known natural remedies for urinary tract infections.</a:t>
            </a:r>
          </a:p>
          <a:p>
            <a:r>
              <a:rPr lang="en-US" dirty="0" smtClean="0"/>
              <a:t>Cranberries work by preventing bacteria from adhering to the urinary tract, thus preventing infection.</a:t>
            </a:r>
          </a:p>
          <a:p>
            <a:r>
              <a:rPr lang="en-US" dirty="0" smtClean="0"/>
              <a:t>In one recent study, women with recent histories of UTIs drank an 8-ounce (240-ml) serving of cranberry juice every day for 24 weeks. Those who drank cranberry juice had fewer UTI episodes than the control group .</a:t>
            </a:r>
          </a:p>
          <a:p>
            <a:r>
              <a:rPr lang="en-US" dirty="0" smtClean="0"/>
              <a:t>Another study showed that consuming cranberry products may lower the number of UTIs in a year, especially for women who have recurrent UTIs .</a:t>
            </a:r>
          </a:p>
          <a:p>
            <a:pPr>
              <a:buNone/>
            </a:pPr>
            <a:endParaRPr lang="en-US" dirty="0"/>
          </a:p>
        </p:txBody>
      </p:sp>
      <p:pic>
        <p:nvPicPr>
          <p:cNvPr id="13314" name="Picture 2" descr="Cranberry |Fruit Juice benefits"/>
          <p:cNvPicPr>
            <a:picLocks noChangeAspect="1" noChangeArrowheads="1"/>
          </p:cNvPicPr>
          <p:nvPr/>
        </p:nvPicPr>
        <p:blipFill>
          <a:blip r:embed="rId2"/>
          <a:srcRect/>
          <a:stretch>
            <a:fillRect/>
          </a:stretch>
        </p:blipFill>
        <p:spPr bwMode="auto">
          <a:xfrm>
            <a:off x="4572000" y="5143512"/>
            <a:ext cx="4572000" cy="1714488"/>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500834"/>
          </a:xfrm>
        </p:spPr>
        <p:txBody>
          <a:bodyPr>
            <a:normAutofit fontScale="85000" lnSpcReduction="20000"/>
          </a:bodyPr>
          <a:lstStyle/>
          <a:p>
            <a:pPr>
              <a:buNone/>
            </a:pPr>
            <a:endParaRPr lang="en-US" dirty="0" smtClean="0"/>
          </a:p>
          <a:p>
            <a:pPr>
              <a:buNone/>
            </a:pPr>
            <a:r>
              <a:rPr lang="en-US" b="1" dirty="0" smtClean="0"/>
              <a:t>4. Take a </a:t>
            </a:r>
            <a:r>
              <a:rPr lang="en-US" b="1" dirty="0" err="1" smtClean="0"/>
              <a:t>Probiotic</a:t>
            </a:r>
            <a:endParaRPr lang="en-US" b="1" dirty="0" smtClean="0"/>
          </a:p>
          <a:p>
            <a:r>
              <a:rPr lang="en-US" dirty="0" err="1" smtClean="0"/>
              <a:t>Probiotics</a:t>
            </a:r>
            <a:r>
              <a:rPr lang="en-US" dirty="0" smtClean="0"/>
              <a:t> are beneficial microorganisms that are consumed through food or supplements. They can promote a healthy balance of bacteria in the gut.</a:t>
            </a:r>
          </a:p>
          <a:p>
            <a:r>
              <a:rPr lang="en-US" dirty="0" err="1" smtClean="0"/>
              <a:t>Probiotics</a:t>
            </a:r>
            <a:r>
              <a:rPr lang="en-US" dirty="0" smtClean="0"/>
              <a:t> are available in supplement form or can be found in fermented foods, such as kefir, </a:t>
            </a:r>
            <a:r>
              <a:rPr lang="en-US" dirty="0" err="1" smtClean="0"/>
              <a:t>kimchi</a:t>
            </a:r>
            <a:r>
              <a:rPr lang="en-US" dirty="0" smtClean="0"/>
              <a:t>, </a:t>
            </a:r>
            <a:r>
              <a:rPr lang="en-US" dirty="0" err="1" smtClean="0"/>
              <a:t>kombucha</a:t>
            </a:r>
            <a:r>
              <a:rPr lang="en-US" dirty="0" smtClean="0"/>
              <a:t> and </a:t>
            </a:r>
            <a:r>
              <a:rPr lang="en-US" dirty="0" err="1" smtClean="0"/>
              <a:t>probiotic</a:t>
            </a:r>
            <a:r>
              <a:rPr lang="en-US" dirty="0" smtClean="0"/>
              <a:t> yogurt.</a:t>
            </a:r>
          </a:p>
          <a:p>
            <a:r>
              <a:rPr lang="en-US" dirty="0" smtClean="0"/>
              <a:t>The use of </a:t>
            </a:r>
            <a:r>
              <a:rPr lang="en-US" dirty="0" err="1" smtClean="0"/>
              <a:t>probiotics</a:t>
            </a:r>
            <a:r>
              <a:rPr lang="en-US" dirty="0" smtClean="0"/>
              <a:t> has been linked to everything from improved digestive health to enhanced immune function </a:t>
            </a:r>
          </a:p>
          <a:p>
            <a:r>
              <a:rPr lang="en-US" dirty="0" smtClean="0"/>
              <a:t>Some studies also show that certain strains of </a:t>
            </a:r>
            <a:r>
              <a:rPr lang="en-US" dirty="0" err="1" smtClean="0"/>
              <a:t>probiotics</a:t>
            </a:r>
            <a:r>
              <a:rPr lang="en-US" dirty="0" smtClean="0"/>
              <a:t> may decrease the risk of UTIs.</a:t>
            </a:r>
          </a:p>
          <a:p>
            <a:r>
              <a:rPr lang="en-US" dirty="0" smtClean="0"/>
              <a:t>One study found that </a:t>
            </a:r>
            <a:r>
              <a:rPr lang="en-US" i="1" dirty="0" smtClean="0"/>
              <a:t>Lactobacillus</a:t>
            </a:r>
            <a:r>
              <a:rPr lang="en-US" dirty="0" smtClean="0"/>
              <a:t>, a common </a:t>
            </a:r>
            <a:r>
              <a:rPr lang="en-US" dirty="0" err="1" smtClean="0"/>
              <a:t>probiotic</a:t>
            </a:r>
            <a:r>
              <a:rPr lang="en-US" dirty="0" smtClean="0"/>
              <a:t> strain, helped prevent UTIs in adult .</a:t>
            </a:r>
          </a:p>
          <a:p>
            <a:r>
              <a:rPr lang="en-US" dirty="0" err="1" smtClean="0"/>
              <a:t>Probiotics</a:t>
            </a:r>
            <a:r>
              <a:rPr lang="en-US" dirty="0" smtClean="0"/>
              <a:t> could help prevent UTIs when used alone or in combination with antibiotics.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5840435"/>
          </a:xfrm>
        </p:spPr>
        <p:txBody>
          <a:bodyPr>
            <a:normAutofit lnSpcReduction="10000"/>
          </a:bodyPr>
          <a:lstStyle/>
          <a:p>
            <a:pPr>
              <a:buNone/>
            </a:pPr>
            <a:r>
              <a:rPr lang="en-US" b="1" dirty="0" smtClean="0"/>
              <a:t>5. Practice These Healthy Habits</a:t>
            </a:r>
          </a:p>
          <a:p>
            <a:r>
              <a:rPr lang="en-US" dirty="0" smtClean="0"/>
              <a:t>Preventing urinary tract infections starts with practicing a few good bathroom and hygiene habits.</a:t>
            </a:r>
          </a:p>
          <a:p>
            <a:r>
              <a:rPr lang="en-US" dirty="0" smtClean="0"/>
              <a:t>First, it’s important not to hold urine for too long. This can lead to a buildup of bacteria, resulting in infection.</a:t>
            </a:r>
          </a:p>
          <a:p>
            <a:r>
              <a:rPr lang="en-US" dirty="0" smtClean="0"/>
              <a:t>Finally, when use the toilet, make sure wipe front to back. Wiping from back to front can cause bacteria to spread to the urinary tract and is associated with an increased risk of UTIs.</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lnSpcReduction="10000"/>
          </a:bodyPr>
          <a:lstStyle/>
          <a:p>
            <a:pPr>
              <a:buNone/>
            </a:pPr>
            <a:r>
              <a:rPr lang="en-US" b="1" dirty="0" smtClean="0"/>
              <a:t> Natural Supplements</a:t>
            </a:r>
          </a:p>
          <a:p>
            <a:r>
              <a:rPr lang="en-US" dirty="0" smtClean="0"/>
              <a:t>Several natural supplements may decrease the risk of developing a </a:t>
            </a:r>
            <a:r>
              <a:rPr lang="en-US" smtClean="0"/>
              <a:t>UTI.</a:t>
            </a:r>
            <a:endParaRPr lang="en-US" dirty="0" smtClean="0"/>
          </a:p>
          <a:p>
            <a:r>
              <a:rPr lang="en-US" b="1" dirty="0" smtClean="0"/>
              <a:t>D-Mannose:</a:t>
            </a:r>
            <a:r>
              <a:rPr lang="en-US" dirty="0" smtClean="0"/>
              <a:t> This is a type of sugar that is found in cranberries and has been shown to be effective in treating UTIs and preventing recurrence.</a:t>
            </a:r>
          </a:p>
          <a:p>
            <a:r>
              <a:rPr lang="en-US" b="1" dirty="0" smtClean="0"/>
              <a:t>Bearberry leaf:</a:t>
            </a:r>
            <a:r>
              <a:rPr lang="en-US" dirty="0" smtClean="0"/>
              <a:t> Also known as </a:t>
            </a:r>
            <a:r>
              <a:rPr lang="en-US" i="1" dirty="0" err="1" smtClean="0"/>
              <a:t>uva-ursi</a:t>
            </a:r>
            <a:r>
              <a:rPr lang="en-US" dirty="0" smtClean="0"/>
              <a:t>. One study showed that a combination of bearberry leaf, dandelion root and dandelion leaf decreased UTI recurrence.</a:t>
            </a:r>
          </a:p>
          <a:p>
            <a:r>
              <a:rPr lang="en-US" b="1" dirty="0" smtClean="0"/>
              <a:t>Cranberry extract:</a:t>
            </a:r>
            <a:r>
              <a:rPr lang="en-US" dirty="0" smtClean="0"/>
              <a:t> Like cranberry juice, cranberry extract works by preventing bacteria from adhering to the urinary tract.</a:t>
            </a:r>
          </a:p>
          <a:p>
            <a:r>
              <a:rPr lang="en-US" b="1" dirty="0" smtClean="0"/>
              <a:t>Garlic extract: </a:t>
            </a:r>
            <a:r>
              <a:rPr lang="en-US" dirty="0" smtClean="0"/>
              <a:t>Garlic has been shown to have antimicrobial properties and may be able to block the growth of bacteria to prevent UTIs.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286544"/>
          </a:xfrm>
        </p:spPr>
        <p:txBody>
          <a:bodyPr>
            <a:normAutofit fontScale="92500" lnSpcReduction="10000"/>
          </a:bodyPr>
          <a:lstStyle/>
          <a:p>
            <a:pPr>
              <a:buNone/>
            </a:pPr>
            <a:r>
              <a:rPr lang="en-IN" dirty="0" smtClean="0"/>
              <a:t>HOMOEOPATHIC MANAGEMENT</a:t>
            </a:r>
          </a:p>
          <a:p>
            <a:pPr>
              <a:buNone/>
            </a:pPr>
            <a:r>
              <a:rPr lang="en-IN" b="1" dirty="0" smtClean="0"/>
              <a:t>Cantharis </a:t>
            </a:r>
          </a:p>
          <a:p>
            <a:r>
              <a:rPr lang="en-US" dirty="0" smtClean="0"/>
              <a:t> Intolerable urging and </a:t>
            </a:r>
            <a:r>
              <a:rPr lang="en-US" dirty="0" err="1" smtClean="0"/>
              <a:t>tenesmus</a:t>
            </a:r>
            <a:r>
              <a:rPr lang="en-US" dirty="0" smtClean="0"/>
              <a:t>. Nephritis with bloody urine. </a:t>
            </a:r>
          </a:p>
          <a:p>
            <a:r>
              <a:rPr lang="en-US" dirty="0" smtClean="0"/>
              <a:t>Violent paroxysms of cutting and burning in whole renal region, with painful urging to urinate; bloody urine, by </a:t>
            </a:r>
            <a:r>
              <a:rPr lang="en-US" i="1" dirty="0" smtClean="0"/>
              <a:t>drops</a:t>
            </a:r>
            <a:r>
              <a:rPr lang="en-US" dirty="0" smtClean="0"/>
              <a:t>. </a:t>
            </a:r>
          </a:p>
          <a:p>
            <a:r>
              <a:rPr lang="en-US" dirty="0" smtClean="0"/>
              <a:t>Intolerable </a:t>
            </a:r>
            <a:r>
              <a:rPr lang="en-US" dirty="0" err="1" smtClean="0"/>
              <a:t>tenesmus</a:t>
            </a:r>
            <a:r>
              <a:rPr lang="en-US" dirty="0" smtClean="0"/>
              <a:t>; cutting before, during, and after urine. </a:t>
            </a:r>
          </a:p>
          <a:p>
            <a:r>
              <a:rPr lang="en-US" i="1" dirty="0" smtClean="0"/>
              <a:t>Urine scalds him, and is passed drop by drop. </a:t>
            </a:r>
          </a:p>
          <a:p>
            <a:r>
              <a:rPr lang="en-US" i="1" dirty="0" smtClean="0"/>
              <a:t>Constant desire to urinate</a:t>
            </a:r>
            <a:r>
              <a:rPr lang="en-US" dirty="0" smtClean="0"/>
              <a:t>. </a:t>
            </a:r>
          </a:p>
          <a:p>
            <a:r>
              <a:rPr lang="en-US" dirty="0" smtClean="0"/>
              <a:t>Membranous scales looking like bran in water. Urine jelly-like, </a:t>
            </a:r>
            <a:r>
              <a:rPr lang="en-US" dirty="0" err="1" smtClean="0"/>
              <a:t>shreddy</a:t>
            </a:r>
            <a:r>
              <a:rPr lang="en-US" dirty="0" smtClean="0"/>
              <a:t>.</a:t>
            </a:r>
            <a:endParaRPr lang="en-IN" dirty="0" smtClean="0"/>
          </a:p>
          <a:p>
            <a:pPr>
              <a:buNone/>
            </a:pPr>
            <a:endParaRPr lang="en-IN" dirty="0" smtClean="0"/>
          </a:p>
          <a:p>
            <a:pPr>
              <a:buNone/>
            </a:pPr>
            <a:endParaRPr lang="en-IN"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858280" cy="6572272"/>
          </a:xfrm>
        </p:spPr>
        <p:txBody>
          <a:bodyPr>
            <a:normAutofit lnSpcReduction="10000"/>
          </a:bodyPr>
          <a:lstStyle/>
          <a:p>
            <a:pPr>
              <a:buNone/>
            </a:pPr>
            <a:r>
              <a:rPr lang="en-IN" b="1" dirty="0" smtClean="0"/>
              <a:t>Borax </a:t>
            </a:r>
            <a:endParaRPr lang="en-US" b="1" dirty="0" smtClean="0"/>
          </a:p>
          <a:p>
            <a:r>
              <a:rPr lang="en-US" dirty="0" smtClean="0"/>
              <a:t>Hot, smarting pain in orifice. Pungent smell. Child afraid to urinate, screams before urinating (</a:t>
            </a:r>
            <a:r>
              <a:rPr lang="en-US" i="1" dirty="0" err="1" smtClean="0"/>
              <a:t>Sarsap</a:t>
            </a:r>
            <a:r>
              <a:rPr lang="en-US" dirty="0" smtClean="0"/>
              <a:t>). Small red particles on diaper.</a:t>
            </a:r>
          </a:p>
          <a:p>
            <a:pPr>
              <a:buNone/>
            </a:pPr>
            <a:r>
              <a:rPr lang="en-IN" b="1" dirty="0" smtClean="0"/>
              <a:t>Sarsaparilla </a:t>
            </a:r>
          </a:p>
          <a:p>
            <a:r>
              <a:rPr lang="en-US" dirty="0" smtClean="0"/>
              <a:t>Urine scanty, slimy, flaky, sandy, </a:t>
            </a:r>
            <a:r>
              <a:rPr lang="en-US" i="1" dirty="0" smtClean="0"/>
              <a:t>bloody</a:t>
            </a:r>
            <a:r>
              <a:rPr lang="en-US" dirty="0" smtClean="0"/>
              <a:t>. Gravel. Renal colic. </a:t>
            </a:r>
            <a:r>
              <a:rPr lang="en-US" i="1" dirty="0" smtClean="0"/>
              <a:t>Severe pain at conclusion of urination</a:t>
            </a:r>
            <a:r>
              <a:rPr lang="en-US" dirty="0" smtClean="0"/>
              <a:t>. </a:t>
            </a:r>
            <a:r>
              <a:rPr lang="en-US" i="1" dirty="0" smtClean="0"/>
              <a:t>Urine dribbles while sitting</a:t>
            </a:r>
            <a:r>
              <a:rPr lang="en-US" dirty="0" smtClean="0"/>
              <a:t>. Bladder distended and tender. </a:t>
            </a:r>
            <a:r>
              <a:rPr lang="en-US" i="1" dirty="0" smtClean="0"/>
              <a:t>Child screams before and while passing urine</a:t>
            </a:r>
            <a:r>
              <a:rPr lang="en-US" dirty="0" smtClean="0"/>
              <a:t>. Sand on diaper. Renal colic and </a:t>
            </a:r>
            <a:r>
              <a:rPr lang="en-US" dirty="0" err="1" smtClean="0"/>
              <a:t>dysuria</a:t>
            </a:r>
            <a:r>
              <a:rPr lang="en-US" dirty="0" smtClean="0"/>
              <a:t> in infants. </a:t>
            </a:r>
            <a:r>
              <a:rPr lang="en-US" i="1" dirty="0" smtClean="0"/>
              <a:t>Pain from right kidney downward</a:t>
            </a:r>
            <a:r>
              <a:rPr lang="en-US" dirty="0" smtClean="0"/>
              <a:t>. </a:t>
            </a:r>
            <a:r>
              <a:rPr lang="en-US" dirty="0" err="1" smtClean="0"/>
              <a:t>Tenesmus</a:t>
            </a:r>
            <a:r>
              <a:rPr lang="en-US" dirty="0" smtClean="0"/>
              <a:t> of bladder; urine passes in thin, feeble stream. Pain at </a:t>
            </a:r>
            <a:r>
              <a:rPr lang="en-US" dirty="0" err="1" smtClean="0"/>
              <a:t>meatus</a:t>
            </a:r>
            <a:r>
              <a:rPr lang="en-US"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643602"/>
          </a:xfrm>
        </p:spPr>
        <p:txBody>
          <a:bodyPr>
            <a:normAutofit fontScale="92500" lnSpcReduction="10000"/>
          </a:bodyPr>
          <a:lstStyle/>
          <a:p>
            <a:pPr>
              <a:buNone/>
            </a:pPr>
            <a:r>
              <a:rPr lang="en-IN" b="1" dirty="0" err="1" smtClean="0"/>
              <a:t>Lycopodium</a:t>
            </a:r>
            <a:r>
              <a:rPr lang="en-IN" b="1" dirty="0" smtClean="0"/>
              <a:t> </a:t>
            </a:r>
            <a:endParaRPr lang="en-US" b="1" dirty="0" smtClean="0"/>
          </a:p>
          <a:p>
            <a:r>
              <a:rPr lang="en-US" dirty="0" smtClean="0"/>
              <a:t>Pain in back before urinating; ceases after flow; </a:t>
            </a:r>
            <a:r>
              <a:rPr lang="en-US" i="1" dirty="0" smtClean="0"/>
              <a:t>slow in coming</a:t>
            </a:r>
            <a:r>
              <a:rPr lang="en-US" dirty="0" smtClean="0"/>
              <a:t>, must strain. Retention. </a:t>
            </a:r>
            <a:r>
              <a:rPr lang="en-US" i="1" dirty="0" err="1" smtClean="0"/>
              <a:t>Polyuria</a:t>
            </a:r>
            <a:r>
              <a:rPr lang="en-US" i="1" dirty="0" smtClean="0"/>
              <a:t> during the night. Heavy red sediment</a:t>
            </a:r>
            <a:r>
              <a:rPr lang="en-US" dirty="0" smtClean="0"/>
              <a:t>. Child cries before urinating (</a:t>
            </a:r>
            <a:r>
              <a:rPr lang="en-US" i="1" dirty="0" err="1" smtClean="0"/>
              <a:t>Bor</a:t>
            </a:r>
            <a:r>
              <a:rPr lang="en-US" dirty="0" smtClean="0"/>
              <a:t>). </a:t>
            </a:r>
          </a:p>
          <a:p>
            <a:pPr>
              <a:buNone/>
            </a:pPr>
            <a:r>
              <a:rPr lang="en-IN" b="1" dirty="0" err="1" smtClean="0"/>
              <a:t>Nux</a:t>
            </a:r>
            <a:r>
              <a:rPr lang="en-IN" b="1" dirty="0" smtClean="0"/>
              <a:t> </a:t>
            </a:r>
            <a:r>
              <a:rPr lang="en-IN" b="1" dirty="0" err="1" smtClean="0"/>
              <a:t>vomica</a:t>
            </a:r>
            <a:endParaRPr lang="en-US" b="1" dirty="0" smtClean="0"/>
          </a:p>
          <a:p>
            <a:r>
              <a:rPr lang="en-US" dirty="0" smtClean="0"/>
              <a:t>Irritable bladder; from spasmodic sphincter. Frequent calls; little and often. </a:t>
            </a:r>
            <a:r>
              <a:rPr lang="en-US" dirty="0" err="1" smtClean="0"/>
              <a:t>Hæmaturia</a:t>
            </a:r>
            <a:r>
              <a:rPr lang="en-US" dirty="0" smtClean="0"/>
              <a:t> (</a:t>
            </a:r>
            <a:r>
              <a:rPr lang="en-US" i="1" dirty="0" err="1" smtClean="0"/>
              <a:t>Ipec</a:t>
            </a:r>
            <a:r>
              <a:rPr lang="en-US" i="1" dirty="0" smtClean="0"/>
              <a:t>; </a:t>
            </a:r>
            <a:r>
              <a:rPr lang="en-US" i="1" dirty="0" err="1" smtClean="0"/>
              <a:t>Tereb</a:t>
            </a:r>
            <a:r>
              <a:rPr lang="en-US" dirty="0" smtClean="0"/>
              <a:t>). Ineffectual urging, spasmodic and </a:t>
            </a:r>
            <a:r>
              <a:rPr lang="en-US" dirty="0" err="1" smtClean="0"/>
              <a:t>strangury</a:t>
            </a:r>
            <a:r>
              <a:rPr lang="en-US" dirty="0" smtClean="0"/>
              <a:t>. Renal colic extending to genitals, with dribbling urine. While urinating, itching in urethra and pain in neck of bladder.</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643710"/>
          </a:xfrm>
        </p:spPr>
        <p:txBody>
          <a:bodyPr>
            <a:normAutofit fontScale="92500" lnSpcReduction="20000"/>
          </a:bodyPr>
          <a:lstStyle/>
          <a:p>
            <a:pPr>
              <a:buNone/>
            </a:pPr>
            <a:r>
              <a:rPr lang="en-IN" b="1" dirty="0" err="1" smtClean="0"/>
              <a:t>Apis</a:t>
            </a:r>
            <a:r>
              <a:rPr lang="en-IN" b="1" dirty="0" smtClean="0"/>
              <a:t> </a:t>
            </a:r>
            <a:r>
              <a:rPr lang="en-IN" b="1" dirty="0" err="1" smtClean="0"/>
              <a:t>mellifica</a:t>
            </a:r>
            <a:endParaRPr lang="en-US" b="1" dirty="0" smtClean="0"/>
          </a:p>
          <a:p>
            <a:r>
              <a:rPr lang="en-US" dirty="0" smtClean="0"/>
              <a:t>Burning and soreness when urinating. Suppressed, loaded with casts; frequent and involuntary; stinging pain and </a:t>
            </a:r>
            <a:r>
              <a:rPr lang="en-US" dirty="0" err="1" smtClean="0"/>
              <a:t>strangury</a:t>
            </a:r>
            <a:r>
              <a:rPr lang="en-US" dirty="0" smtClean="0"/>
              <a:t>; </a:t>
            </a:r>
            <a:r>
              <a:rPr lang="en-US" i="1" dirty="0" smtClean="0"/>
              <a:t>scanty, high colored</a:t>
            </a:r>
            <a:r>
              <a:rPr lang="en-US" dirty="0" smtClean="0"/>
              <a:t>. Incontinence. Last drops burn and smart. </a:t>
            </a:r>
          </a:p>
          <a:p>
            <a:pPr>
              <a:buNone/>
            </a:pPr>
            <a:r>
              <a:rPr lang="en-IN" b="1" dirty="0" err="1" smtClean="0"/>
              <a:t>Petroselenium</a:t>
            </a:r>
            <a:r>
              <a:rPr lang="en-IN" b="1" dirty="0" smtClean="0"/>
              <a:t> </a:t>
            </a:r>
            <a:endParaRPr lang="en-US" b="1" dirty="0" smtClean="0"/>
          </a:p>
          <a:p>
            <a:r>
              <a:rPr lang="en-US" dirty="0" smtClean="0"/>
              <a:t>Burning, tingling, from perineum throughout whole urethra; </a:t>
            </a:r>
            <a:r>
              <a:rPr lang="en-US" i="1" dirty="0" smtClean="0"/>
              <a:t>sudden urging, to urinate</a:t>
            </a:r>
            <a:r>
              <a:rPr lang="en-US" dirty="0" smtClean="0"/>
              <a:t>; frequent, voluptuous tickling in </a:t>
            </a:r>
            <a:r>
              <a:rPr lang="en-US" dirty="0" err="1" smtClean="0"/>
              <a:t>fossa</a:t>
            </a:r>
            <a:r>
              <a:rPr lang="en-US" dirty="0" smtClean="0"/>
              <a:t> </a:t>
            </a:r>
            <a:r>
              <a:rPr lang="en-US" dirty="0" err="1" smtClean="0"/>
              <a:t>navicularis</a:t>
            </a:r>
            <a:r>
              <a:rPr lang="en-US" dirty="0" smtClean="0"/>
              <a:t>. </a:t>
            </a:r>
            <a:r>
              <a:rPr lang="en-US" dirty="0" err="1" smtClean="0"/>
              <a:t>Gonorrhśa</a:t>
            </a:r>
            <a:r>
              <a:rPr lang="en-US" dirty="0" smtClean="0"/>
              <a:t>; </a:t>
            </a:r>
            <a:r>
              <a:rPr lang="en-US" i="1" dirty="0" smtClean="0"/>
              <a:t>sudden, irresistible desire to urinate; intense biting, itching, deep in urethra</a:t>
            </a:r>
            <a:r>
              <a:rPr lang="en-US" dirty="0" smtClean="0"/>
              <a:t>; milky discharge.</a:t>
            </a:r>
          </a:p>
          <a:p>
            <a:pPr>
              <a:buNone/>
            </a:pPr>
            <a:r>
              <a:rPr lang="en-IN" b="1" dirty="0" err="1" smtClean="0"/>
              <a:t>Terebinth</a:t>
            </a:r>
            <a:r>
              <a:rPr lang="en-IN" b="1" dirty="0" smtClean="0"/>
              <a:t> </a:t>
            </a:r>
            <a:endParaRPr lang="en-US" b="1" dirty="0" smtClean="0"/>
          </a:p>
          <a:p>
            <a:r>
              <a:rPr lang="en-US" i="1" dirty="0" smtClean="0"/>
              <a:t> </a:t>
            </a:r>
            <a:r>
              <a:rPr lang="en-US" i="1" dirty="0" err="1" smtClean="0"/>
              <a:t>Strangury</a:t>
            </a:r>
            <a:r>
              <a:rPr lang="en-US" i="1" dirty="0" smtClean="0"/>
              <a:t>, with bloody urine</a:t>
            </a:r>
            <a:r>
              <a:rPr lang="en-US" dirty="0" smtClean="0"/>
              <a:t>. Scanty, suppressed, </a:t>
            </a:r>
            <a:r>
              <a:rPr lang="en-US" i="1" dirty="0" smtClean="0"/>
              <a:t>odor of violets</a:t>
            </a:r>
            <a:r>
              <a:rPr lang="en-US" dirty="0" smtClean="0"/>
              <a:t>. </a:t>
            </a:r>
            <a:r>
              <a:rPr lang="en-US" dirty="0" err="1" smtClean="0"/>
              <a:t>Urethritis</a:t>
            </a:r>
            <a:r>
              <a:rPr lang="en-US" dirty="0" smtClean="0"/>
              <a:t>, with painful erections (</a:t>
            </a:r>
            <a:r>
              <a:rPr lang="en-US" i="1" dirty="0" err="1" smtClean="0"/>
              <a:t>Canthar</a:t>
            </a:r>
            <a:r>
              <a:rPr lang="en-US" dirty="0" smtClean="0"/>
              <a:t>). Inflamed kidneys following any acute disease. Constant </a:t>
            </a:r>
            <a:r>
              <a:rPr lang="en-US" dirty="0" err="1" smtClean="0"/>
              <a:t>tenesmus</a:t>
            </a:r>
            <a:r>
              <a:rPr lang="en-US" dirty="0" smtClean="0"/>
              <a:t>.</a:t>
            </a:r>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PDF) A brief of new AAP guideline on febrile UTI for 2-24 months infant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357982"/>
          </a:xfrm>
        </p:spPr>
        <p:txBody>
          <a:bodyPr>
            <a:normAutofit/>
          </a:bodyPr>
          <a:lstStyle/>
          <a:p>
            <a:r>
              <a:rPr lang="en-US" dirty="0" smtClean="0"/>
              <a:t>child can develop a UTI when bacteria enter the urinary tract and travel up the urethra and into the body. </a:t>
            </a:r>
          </a:p>
          <a:p>
            <a:r>
              <a:rPr lang="en-US" dirty="0" smtClean="0"/>
              <a:t>The two types of UTIs most likely to affect children are bladder infections and kidney infections.</a:t>
            </a:r>
          </a:p>
          <a:p>
            <a:r>
              <a:rPr lang="en-US" dirty="0" smtClean="0"/>
              <a:t>When a UTI affects the bladder, it’s called </a:t>
            </a:r>
            <a:r>
              <a:rPr lang="en-US" b="1" dirty="0" smtClean="0"/>
              <a:t>cystitis.</a:t>
            </a:r>
            <a:r>
              <a:rPr lang="en-US" dirty="0" smtClean="0"/>
              <a:t> </a:t>
            </a:r>
          </a:p>
          <a:p>
            <a:r>
              <a:rPr lang="en-US" dirty="0" smtClean="0"/>
              <a:t>When the infection travels from the bladder to the kidneys, it’s called </a:t>
            </a:r>
            <a:r>
              <a:rPr lang="en-US" b="1" dirty="0" smtClean="0"/>
              <a:t>Pyelonephritis.</a:t>
            </a:r>
          </a:p>
          <a:p>
            <a:r>
              <a:rPr lang="en-US" dirty="0" smtClean="0"/>
              <a:t> Both can be successfully treated with antibiotics, but a kidney infection can lead to more serious health complications if left untreated.</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8472518" cy="6429420"/>
          </a:xfrm>
        </p:spPr>
        <p:txBody>
          <a:bodyPr/>
          <a:lstStyle/>
          <a:p>
            <a:pPr>
              <a:buNone/>
            </a:pPr>
            <a:r>
              <a:rPr lang="en-IN" dirty="0" smtClean="0"/>
              <a:t>                   </a:t>
            </a:r>
          </a:p>
          <a:p>
            <a:pPr>
              <a:buNone/>
            </a:pPr>
            <a:endParaRPr lang="en-IN" dirty="0" smtClean="0"/>
          </a:p>
          <a:p>
            <a:pPr>
              <a:buNone/>
            </a:pPr>
            <a:r>
              <a:rPr lang="en-IN" sz="4400" b="1" dirty="0" smtClean="0"/>
              <a:t>               </a:t>
            </a:r>
          </a:p>
          <a:p>
            <a:pPr>
              <a:buNone/>
            </a:pPr>
            <a:r>
              <a:rPr lang="en-IN" sz="4400" b="1" dirty="0" smtClean="0"/>
              <a:t>                  Thank you</a:t>
            </a:r>
            <a:endParaRPr lang="en-US"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6000792"/>
          </a:xfrm>
        </p:spPr>
        <p:txBody>
          <a:bodyPr/>
          <a:lstStyle/>
          <a:p>
            <a:endParaRPr lang="en-US" dirty="0" smtClean="0"/>
          </a:p>
          <a:p>
            <a:pPr>
              <a:buNone/>
            </a:pPr>
            <a:r>
              <a:rPr lang="en-IN" b="1" dirty="0" smtClean="0"/>
              <a:t>Causes:</a:t>
            </a:r>
            <a:endParaRPr lang="en-US" b="1" dirty="0" smtClean="0"/>
          </a:p>
          <a:p>
            <a:r>
              <a:rPr lang="en-US" dirty="0" smtClean="0"/>
              <a:t>UTIs are most commonly caused by bacteria, which may enter the urinary tract from the skin around the anus or vagina. </a:t>
            </a:r>
          </a:p>
          <a:p>
            <a:r>
              <a:rPr lang="en-US" dirty="0" smtClean="0"/>
              <a:t>The most common cause of UTIs is </a:t>
            </a:r>
            <a:r>
              <a:rPr lang="en-US" b="1" dirty="0" smtClean="0"/>
              <a:t>E. coli</a:t>
            </a:r>
            <a:r>
              <a:rPr lang="en-US" dirty="0" smtClean="0"/>
              <a:t>, which originates in the intestines. </a:t>
            </a:r>
          </a:p>
          <a:p>
            <a:r>
              <a:rPr lang="en-US" dirty="0" smtClean="0"/>
              <a:t>Most UTIs are caused when this type of bacteria or other bacteria spread from the anus to the urethra.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0"/>
            <a:ext cx="8929718" cy="6858000"/>
          </a:xfrm>
        </p:spPr>
        <p:txBody>
          <a:bodyPr>
            <a:normAutofit lnSpcReduction="10000"/>
          </a:bodyPr>
          <a:lstStyle/>
          <a:p>
            <a:pPr>
              <a:buNone/>
            </a:pPr>
            <a:r>
              <a:rPr lang="en-US" b="1" dirty="0" smtClean="0"/>
              <a:t>Risk Factors for Urinary Tract Infection</a:t>
            </a:r>
          </a:p>
          <a:p>
            <a:r>
              <a:rPr lang="en-US" dirty="0" smtClean="0"/>
              <a:t>Female gender</a:t>
            </a:r>
          </a:p>
          <a:p>
            <a:r>
              <a:rPr lang="en-US" dirty="0" smtClean="0"/>
              <a:t>Uncircumcised male</a:t>
            </a:r>
          </a:p>
          <a:p>
            <a:r>
              <a:rPr lang="en-US" dirty="0" err="1" smtClean="0"/>
              <a:t>Vesicoureteral</a:t>
            </a:r>
            <a:r>
              <a:rPr lang="en-US" dirty="0" smtClean="0"/>
              <a:t> reflux</a:t>
            </a:r>
          </a:p>
          <a:p>
            <a:r>
              <a:rPr lang="en-US" dirty="0" smtClean="0"/>
              <a:t>Toilet training</a:t>
            </a:r>
          </a:p>
          <a:p>
            <a:r>
              <a:rPr lang="en-US" dirty="0" smtClean="0"/>
              <a:t>Voiding dysfunction</a:t>
            </a:r>
          </a:p>
          <a:p>
            <a:r>
              <a:rPr lang="en-US" dirty="0" smtClean="0"/>
              <a:t>Obstructive </a:t>
            </a:r>
            <a:r>
              <a:rPr lang="en-US" dirty="0" err="1" smtClean="0"/>
              <a:t>uropathy</a:t>
            </a:r>
            <a:endParaRPr lang="en-US" dirty="0" smtClean="0"/>
          </a:p>
          <a:p>
            <a:r>
              <a:rPr lang="en-US" dirty="0" smtClean="0"/>
              <a:t>Urethral instrumentation</a:t>
            </a:r>
          </a:p>
          <a:p>
            <a:r>
              <a:rPr lang="en-US" dirty="0" smtClean="0"/>
              <a:t>Sources of external irritation (such as tight clothing, pinworm infestation)</a:t>
            </a:r>
          </a:p>
          <a:p>
            <a:r>
              <a:rPr lang="en-US" dirty="0" smtClean="0"/>
              <a:t>Constipation</a:t>
            </a:r>
          </a:p>
          <a:p>
            <a:r>
              <a:rPr lang="en-US" dirty="0" smtClean="0"/>
              <a:t>Anatomic abnormality (labial adhesion)</a:t>
            </a:r>
          </a:p>
          <a:p>
            <a:r>
              <a:rPr lang="en-US" dirty="0" smtClean="0"/>
              <a:t>Neuropathic bladder</a:t>
            </a:r>
          </a:p>
          <a:p>
            <a:r>
              <a:rPr lang="en-US" dirty="0" smtClean="0"/>
              <a:t>Sexual activity</a:t>
            </a:r>
          </a:p>
          <a:p>
            <a:r>
              <a:rPr lang="en-US" dirty="0" smtClean="0"/>
              <a:t>Pregnancy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UTI in Children – DR. TRYNAADH"/>
          <p:cNvPicPr>
            <a:picLocks noChangeAspect="1" noChangeArrowheads="1"/>
          </p:cNvPicPr>
          <p:nvPr/>
        </p:nvPicPr>
        <p:blipFill>
          <a:blip r:embed="rId2"/>
          <a:srcRect/>
          <a:stretch>
            <a:fillRect/>
          </a:stretch>
        </p:blipFill>
        <p:spPr bwMode="auto">
          <a:xfrm>
            <a:off x="155574" y="0"/>
            <a:ext cx="8274077"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Urinary tract infection (UTI) | McMaster Pathophysiology Review"/>
          <p:cNvPicPr>
            <a:picLocks noChangeAspect="1" noChangeArrowheads="1"/>
          </p:cNvPicPr>
          <p:nvPr/>
        </p:nvPicPr>
        <p:blipFill>
          <a:blip r:embed="rId2"/>
          <a:srcRect/>
          <a:stretch>
            <a:fillRect/>
          </a:stretch>
        </p:blipFill>
        <p:spPr bwMode="auto">
          <a:xfrm>
            <a:off x="155574" y="0"/>
            <a:ext cx="8988426"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6143668"/>
          </a:xfrm>
        </p:spPr>
        <p:txBody>
          <a:bodyPr>
            <a:normAutofit fontScale="92500" lnSpcReduction="10000"/>
          </a:bodyPr>
          <a:lstStyle/>
          <a:p>
            <a:pPr>
              <a:buNone/>
            </a:pPr>
            <a:r>
              <a:rPr lang="en-US" b="1" dirty="0" smtClean="0"/>
              <a:t>Symptoms of UTI in children</a:t>
            </a:r>
          </a:p>
          <a:p>
            <a:r>
              <a:rPr lang="en-US" dirty="0" smtClean="0"/>
              <a:t>Symptoms of a UTI can vary depending on the degree of infection and your child’s age. Infants and very young children may not experience any symptoms. When they do occur in younger children, symptoms can be very general. They may include:</a:t>
            </a:r>
          </a:p>
          <a:p>
            <a:r>
              <a:rPr lang="en-US" dirty="0" smtClean="0"/>
              <a:t>fever</a:t>
            </a:r>
          </a:p>
          <a:p>
            <a:r>
              <a:rPr lang="en-US" dirty="0" smtClean="0"/>
              <a:t>poor appetite</a:t>
            </a:r>
          </a:p>
          <a:p>
            <a:r>
              <a:rPr lang="en-US" dirty="0" smtClean="0"/>
              <a:t>vomiting</a:t>
            </a:r>
          </a:p>
          <a:p>
            <a:r>
              <a:rPr lang="en-US" dirty="0" smtClean="0"/>
              <a:t>diarrhea</a:t>
            </a:r>
          </a:p>
          <a:p>
            <a:r>
              <a:rPr lang="en-US" dirty="0" smtClean="0"/>
              <a:t>irritability</a:t>
            </a:r>
          </a:p>
          <a:p>
            <a:r>
              <a:rPr lang="en-US" dirty="0" smtClean="0"/>
              <a:t>overall feeling of illness</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467</TotalTime>
  <Words>1248</Words>
  <Application>Microsoft Office PowerPoint</Application>
  <PresentationFormat>On-screen Show (4:3)</PresentationFormat>
  <Paragraphs>199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Civic</vt:lpstr>
      <vt:lpstr>URINARY TRACT INFECTION IN CHILDREN                                                                                       By                                         Dr.Mahadevi A.L                                       Assistant Professor                                      Dept of Paediatrics                                        10-08-2021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New</cp:lastModifiedBy>
  <cp:revision>54</cp:revision>
  <dcterms:created xsi:type="dcterms:W3CDTF">2021-08-09T14:06:00Z</dcterms:created>
  <dcterms:modified xsi:type="dcterms:W3CDTF">2021-11-24T05:13:51Z</dcterms:modified>
</cp:coreProperties>
</file>